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  <p:embeddedFont>
      <p:font typeface="Roca One Bold" charset="1" panose="00000800000000000000"/>
      <p:regular r:id="rId23"/>
    </p:embeddedFont>
    <p:embeddedFont>
      <p:font typeface="Roca One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Motivation of the project:</a:t>
            </a:r>
          </a:p>
          <a:p>
            <a:r>
              <a:rPr lang="en-US"/>
              <a:t>Why is Fraud Detection Critical, Fraudulent transactions pose a significant threat to financial systems, resulting in billions of dollars in losses each year. With the rise of digital payments and e-commerce, the need for an intelligent, proactive fraud detection system has never been more critical.</a:t>
            </a:r>
          </a:p>
          <a:p>
            <a:r>
              <a:rPr lang="en-US"/>
              <a:t>By leveraging advanced ML models, our system offers quick and accurate predictions, enabling timely interventions.</a:t>
            </a:r>
          </a:p>
          <a:p>
            <a:r>
              <a:rPr lang="en-US"/>
              <a:t/>
            </a:r>
          </a:p>
          <a:p>
            <a:r>
              <a:rPr lang="en-US"/>
              <a:t>Security Enhancement: Protecting users and businesses from financial fraud is paramount. </a:t>
            </a:r>
          </a:p>
          <a:p>
            <a:r>
              <a:rPr lang="en-US"/>
              <a:t/>
            </a:r>
          </a:p>
          <a:p>
            <a:r>
              <a:rPr lang="en-US"/>
              <a:t>User-Centric Design: The integration of a web-based interface ensures accessibility, making fraud detection intuitive and interactive for users.</a:t>
            </a:r>
          </a:p>
          <a:p>
            <a:r>
              <a:rPr lang="en-US"/>
              <a:t/>
            </a:r>
          </a:p>
          <a:p>
            <a:r>
              <a:rPr lang="en-US"/>
              <a:t>This project aims to bridge the gap between user-friendly interfaces and robust machine learning algorithms to combat financial fraud efficiently.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our models problem statement we are implementing a Fraud Detection System where the user inputs transaction details through a web interface built using Flask. The details from the form are analyzed by the machine learning model to predict the likelihood of the transaction being fraudulent.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Now, i will walk through,how we developed our model</a:t>
            </a:r>
          </a:p>
          <a:p>
            <a:r>
              <a:rPr lang="en-US"/>
              <a:t/>
            </a:r>
          </a:p>
          <a:p>
            <a:r>
              <a:rPr lang="en-US"/>
              <a:t>Starting with Data Collection - </a:t>
            </a:r>
          </a:p>
          <a:p>
            <a:r>
              <a:rPr lang="en-US"/>
              <a:t/>
            </a:r>
          </a:p>
          <a:p>
            <a:r>
              <a:rPr lang="en-US"/>
              <a:t>we're using Kaggle data that contains transaction records for 1,000 customers across 800 merchants, with both fraudulent and non-fraudulent cases.</a:t>
            </a:r>
          </a:p>
          <a:p>
            <a:r>
              <a:rPr lang="en-US"/>
              <a:t/>
            </a:r>
          </a:p>
          <a:p>
            <a:r>
              <a:rPr lang="en-US"/>
              <a:t>next we perfermoed datapreprocessing,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Imbalance Issue?</a:t>
            </a:r>
          </a:p>
          <a:p>
            <a:r>
              <a:rPr lang="en-US"/>
              <a:t/>
            </a:r>
          </a:p>
          <a:p>
            <a:r>
              <a:rPr lang="en-US"/>
              <a:t>Fraud cases are rare (~0.5%), making it challenging for models to detect fraud accurately.</a:t>
            </a:r>
          </a:p>
          <a:p>
            <a:r>
              <a:rPr lang="en-US"/>
              <a:t/>
            </a:r>
          </a:p>
          <a:p>
            <a:r>
              <a:rPr lang="en-US"/>
              <a:t>Why Balancing?:</a:t>
            </a:r>
          </a:p>
          <a:p>
            <a:r>
              <a:rPr lang="en-US"/>
              <a:t/>
            </a:r>
          </a:p>
          <a:p>
            <a:r>
              <a:rPr lang="en-US"/>
              <a:t>Balancing the dataset helps the machine learning model learn to detect fraud more effectively since the model won't be biased towards predicting only the majority class (non-fraud).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Removed columns that were redundant, too specific, or irrelevant to the task, such as pearsonal identifiers, geographic labels (replaced by coordinates), and redundant timestamps.</a:t>
            </a:r>
          </a:p>
          <a:p>
            <a:r>
              <a:rPr lang="en-US"/>
              <a:t/>
            </a:r>
          </a:p>
          <a:p>
            <a:r>
              <a:rPr lang="en-US"/>
              <a:t>Results:</a:t>
            </a:r>
          </a:p>
          <a:p>
            <a:r>
              <a:rPr lang="en-US"/>
              <a:t>by doing this,</a:t>
            </a:r>
          </a:p>
          <a:p>
            <a:r>
              <a:rPr lang="en-US"/>
              <a:t>The dataset was reduced to meaningful features, improving model interpretability and reducing noise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Temporal Feature Extraction</a:t>
            </a:r>
          </a:p>
          <a:p>
            <a:r>
              <a:rPr lang="en-US"/>
              <a:t/>
            </a:r>
          </a:p>
          <a:p>
            <a:r>
              <a:rPr lang="en-US"/>
              <a:t>so here, we are creating</a:t>
            </a:r>
          </a:p>
          <a:p>
            <a:r>
              <a:rPr lang="en-US"/>
              <a:t>New temporal features were created to capture patterns in fraudulent behavior, such as unusual activity during specific times or days.</a:t>
            </a:r>
          </a:p>
          <a:p>
            <a:r>
              <a:rPr lang="en-US"/>
              <a:t/>
            </a:r>
          </a:p>
          <a:p>
            <a:r>
              <a:rPr lang="en-US"/>
              <a:t>c. Geographic Feature Engineering</a:t>
            </a:r>
          </a:p>
          <a:p>
            <a:r>
              <a:rPr lang="en-US"/>
              <a:t/>
            </a:r>
          </a:p>
          <a:p>
            <a:r>
              <a:rPr lang="en-US"/>
              <a:t>Results:</a:t>
            </a:r>
          </a:p>
          <a:p>
            <a:r>
              <a:rPr lang="en-US"/>
              <a:t>A "distance" feature was added to represent the proximity of transactions, as fraudulent transactions often occur at unexpected or faraway locations.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The model predicts fraud based on several key aspects:</a:t>
            </a:r>
          </a:p>
          <a:p>
            <a:r>
              <a:rPr lang="en-US"/>
              <a:t/>
            </a:r>
          </a:p>
          <a:p>
            <a:r>
              <a:rPr lang="en-US"/>
              <a:t>Location Analysis:</a:t>
            </a:r>
          </a:p>
          <a:p>
            <a:r>
              <a:rPr lang="en-US"/>
              <a:t/>
            </a:r>
          </a:p>
          <a:p>
            <a:r>
              <a:rPr lang="en-US"/>
              <a:t>Checks distances between merchant and cardholder</a:t>
            </a:r>
          </a:p>
          <a:p>
            <a:r>
              <a:rPr lang="en-US"/>
              <a:t>Analyzes geographic patterns</a:t>
            </a:r>
          </a:p>
          <a:p>
            <a:r>
              <a:rPr lang="en-US"/>
              <a:t>Flags unusual location sequences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Time-Based Rules:</a:t>
            </a:r>
          </a:p>
          <a:p>
            <a:r>
              <a:rPr lang="en-US"/>
              <a:t/>
            </a:r>
          </a:p>
          <a:p>
            <a:r>
              <a:rPr lang="en-US"/>
              <a:t>Examines transaction timing</a:t>
            </a:r>
          </a:p>
          <a:p>
            <a:r>
              <a:rPr lang="en-US"/>
              <a:t>Looks for suspicious patterns in day/hour</a:t>
            </a:r>
          </a:p>
          <a:p>
            <a:r>
              <a:rPr lang="en-US"/>
              <a:t>Analyzes frequency of transactions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Amount Patterns:</a:t>
            </a:r>
          </a:p>
          <a:p>
            <a:r>
              <a:rPr lang="en-US"/>
              <a:t/>
            </a:r>
          </a:p>
          <a:p>
            <a:r>
              <a:rPr lang="en-US"/>
              <a:t>Evaluates transaction amounts against normal patterns</a:t>
            </a:r>
          </a:p>
          <a:p>
            <a:r>
              <a:rPr lang="en-US"/>
              <a:t>Looks for suspicious sequences (like small test amounts followed by large charges)</a:t>
            </a:r>
          </a:p>
          <a:p>
            <a:r>
              <a:rPr lang="en-US"/>
              <a:t>Considers category-specific amount norms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Combined Features:</a:t>
            </a:r>
          </a:p>
          <a:p>
            <a:r>
              <a:rPr lang="en-US"/>
              <a:t/>
            </a:r>
          </a:p>
          <a:p>
            <a:r>
              <a:rPr lang="en-US"/>
              <a:t>Assesses multiple factors together</a:t>
            </a:r>
          </a:p>
          <a:p>
            <a:r>
              <a:rPr lang="en-US"/>
              <a:t>Weighs different risk indicators</a:t>
            </a:r>
          </a:p>
          <a:p>
            <a:r>
              <a:rPr lang="en-US"/>
              <a:t>Creates composite risk scores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The XGBoost model specifically:</a:t>
            </a:r>
          </a:p>
          <a:p>
            <a:r>
              <a:rPr lang="en-US"/>
              <a:t/>
            </a:r>
          </a:p>
          <a:p>
            <a:r>
              <a:rPr lang="en-US"/>
              <a:t>Creates decision trees based on these features</a:t>
            </a:r>
          </a:p>
          <a:p>
            <a:r>
              <a:rPr lang="en-US"/>
              <a:t>Assigns importance weights to different patterns</a:t>
            </a:r>
          </a:p>
          <a:p>
            <a:r>
              <a:rPr lang="en-US"/>
              <a:t>Makes predictions based on combined risk factors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d. Encoding Categorical Variables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Results:</a:t>
            </a:r>
          </a:p>
          <a:p>
            <a:r>
              <a:rPr lang="en-US"/>
              <a:t>Categories were encoded into numerical values suitable for machine learning algorithms.</a:t>
            </a:r>
          </a:p>
          <a:p>
            <a:r>
              <a:rPr lang="en-US"/>
              <a:t>The dataset was prepared for compatibility with models that cannot directly process categorical data.</a:t>
            </a:r>
          </a:p>
          <a:p>
            <a:r>
              <a:rPr lang="en-US"/>
              <a:t/>
            </a:r>
          </a:p>
          <a:p>
            <a:r>
              <a:rPr lang="en-US"/>
              <a:t>Numerical Scaling (Standardization):</a:t>
            </a:r>
          </a:p>
          <a:p>
            <a:r>
              <a:rPr lang="en-US"/>
              <a:t/>
            </a:r>
          </a:p>
          <a:p>
            <a:r>
              <a:rPr lang="en-US"/>
              <a:t>While not a traditional "encoding" method, standardization was applied to certain numerical features to bring them to a common scale.</a:t>
            </a:r>
          </a:p>
          <a:p>
            <a:r>
              <a:rPr lang="en-US"/>
              <a:t/>
            </a:r>
          </a:p>
          <a:p>
            <a:r>
              <a:rPr lang="en-US"/>
              <a:t>What It Does:</a:t>
            </a:r>
          </a:p>
          <a:p>
            <a:r>
              <a:rPr lang="en-US"/>
              <a:t>Numerical scaling transforms numeric data to have a mean of 0 and a standard deviation of 1, which helps improve the performance of models sensitive to feature magnitude, such as gradient-based algorithms.</a:t>
            </a:r>
          </a:p>
          <a:p>
            <a:r>
              <a:rPr lang="en-US"/>
              <a:t/>
            </a:r>
          </a:p>
          <a:p>
            <a:r>
              <a:rPr lang="en-US"/>
              <a:t>Train-Test Split</a:t>
            </a:r>
          </a:p>
          <a:p>
            <a:r>
              <a:rPr lang="en-US"/>
              <a:t>Objective:</a:t>
            </a:r>
          </a:p>
          <a:p>
            <a:r>
              <a:rPr lang="en-US"/>
              <a:t>To split the preprocessed dataset into training and testing subsets for model evaluation.</a:t>
            </a:r>
          </a:p>
          <a:p>
            <a:r>
              <a:rPr lang="en-US"/>
              <a:t>Results:</a:t>
            </a:r>
          </a:p>
          <a:p>
            <a:r>
              <a:rPr lang="en-US"/>
              <a:t>The dataset was split into:</a:t>
            </a:r>
          </a:p>
          <a:p>
            <a:r>
              <a:rPr lang="en-US"/>
              <a:t>Training set: 80% of the data</a:t>
            </a:r>
          </a:p>
          <a:p>
            <a:r>
              <a:rPr lang="en-US"/>
              <a:t>Testing set: 20% of the data</a:t>
            </a:r>
          </a:p>
          <a:p>
            <a:r>
              <a:rPr lang="en-US"/>
              <a:t>Stratified sampling ensured that the fraud-to-non-fraud ratio was preserved in both subsets.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Coming to Performance Comparison:</a:t>
            </a:r>
          </a:p>
          <a:p>
            <a:r>
              <a:rPr lang="en-US"/>
              <a:t>Random Forest: High performance with a testing accuracy of 95.73%.</a:t>
            </a:r>
          </a:p>
          <a:p>
            <a:r>
              <a:rPr lang="en-US"/>
              <a:t>    Displays minimal overfitting (training-testing accuracy difference of ~1.57%).</a:t>
            </a:r>
          </a:p>
          <a:p>
            <a:r>
              <a:rPr lang="en-US"/>
              <a:t/>
            </a:r>
          </a:p>
          <a:p>
            <a:r>
              <a:rPr lang="en-US"/>
              <a:t>Logistic Regression: Lower testing accuracy at 85.13% but demonstrates stability with minimal overfitting.</a:t>
            </a:r>
          </a:p>
          <a:p>
            <a:r>
              <a:rPr lang="en-US"/>
              <a:t>    Precision and recall indicate reasonable detection of fraud cases but are less effective than Random Forest.</a:t>
            </a:r>
          </a:p>
          <a:p>
            <a:r>
              <a:rPr lang="en-US"/>
              <a:t/>
            </a:r>
          </a:p>
          <a:p>
            <a:r>
              <a:rPr lang="en-US"/>
              <a:t>The XGBoost results showcase an impressive performance for the model. </a:t>
            </a:r>
          </a:p>
          <a:p>
            <a:r>
              <a:rPr lang="en-US"/>
              <a:t>The minimal accuracy difference btw training and testing accuracy(-0.0009) indicates no significant overfitting, reflecting a well-generalized model.</a:t>
            </a:r>
          </a:p>
          <a:p>
            <a:r>
              <a:rPr lang="en-US"/>
              <a:t>The model performs equally well across both classes (0 and 1), with macro and weighted averages aligning with the overall accuracy.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the bar chart displaying the performance metrics of machine learning models. Each group of bars represents a set of metrics Training Accuracy, Testing Accuracy, Precision, Recall, and F1 Score.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57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3544806"/>
            <a:ext cx="16005024" cy="61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b="true" sz="4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Credit Card Fraud Detection using Machine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3893" y="5118889"/>
            <a:ext cx="9918323" cy="223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4381" spc="-8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by:</a:t>
            </a:r>
          </a:p>
          <a:p>
            <a:pPr algn="l">
              <a:lnSpc>
                <a:spcPts val="4381"/>
              </a:lnSpc>
            </a:pPr>
          </a:p>
          <a:p>
            <a:pPr algn="l">
              <a:lnSpc>
                <a:spcPts val="4381"/>
              </a:lnSpc>
            </a:pPr>
            <a:r>
              <a:rPr lang="en-US" sz="4381" spc="-8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Keerthana Aluri</a:t>
            </a:r>
          </a:p>
          <a:p>
            <a:pPr algn="l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Sai Sarvagna Beeram</a:t>
            </a: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95076" y="153565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190" y="535305"/>
            <a:ext cx="1461176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Bar Chart Display: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099473" y="260095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41250" y="1712595"/>
            <a:ext cx="12205501" cy="8159355"/>
          </a:xfrm>
          <a:custGeom>
            <a:avLst/>
            <a:gdLst/>
            <a:ahLst/>
            <a:cxnLst/>
            <a:rect r="r" b="b" t="t" l="l"/>
            <a:pathLst>
              <a:path h="8159355" w="12205501">
                <a:moveTo>
                  <a:pt x="0" y="0"/>
                </a:moveTo>
                <a:lnTo>
                  <a:pt x="12205500" y="0"/>
                </a:lnTo>
                <a:lnTo>
                  <a:pt x="12205500" y="8159355"/>
                </a:lnTo>
                <a:lnTo>
                  <a:pt x="0" y="8159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20865" y="9414356"/>
            <a:ext cx="38025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5305"/>
            <a:ext cx="1545189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Future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3294" y="1739123"/>
            <a:ext cx="14809223" cy="272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7"/>
              </a:lnSpc>
            </a:pPr>
          </a:p>
          <a:p>
            <a:pPr algn="l">
              <a:lnSpc>
                <a:spcPts val="4367"/>
              </a:lnSpc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roject successfully identified fraudulent transactions with high accuracy, demonstrating the potential of machine learning in combating financial fraud.</a:t>
            </a:r>
          </a:p>
          <a:p>
            <a:pPr algn="l">
              <a:lnSpc>
                <a:spcPts val="4367"/>
              </a:lnSpc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 offers the best performance among the algorithms tested.</a:t>
            </a:r>
          </a:p>
          <a:p>
            <a:pPr algn="l">
              <a:lnSpc>
                <a:spcPts val="436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414356"/>
            <a:ext cx="1112768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86934" y="4222081"/>
            <a:ext cx="13805646" cy="355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56098" indent="-418699" lvl="2">
              <a:lnSpc>
                <a:spcPts val="3927"/>
              </a:lnSpc>
              <a:buFont typeface="Arial"/>
              <a:buChar char="⚬"/>
            </a:pPr>
            <a:r>
              <a:rPr lang="en-US" sz="2908" spc="17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Explore advanced techniques like deep learning for fraud detection.</a:t>
            </a:r>
          </a:p>
          <a:p>
            <a:pPr algn="l" marL="1256098" indent="-418699" lvl="2">
              <a:lnSpc>
                <a:spcPts val="3927"/>
              </a:lnSpc>
              <a:buFont typeface="Arial"/>
              <a:buChar char="⚬"/>
            </a:pPr>
            <a:r>
              <a:rPr lang="en-US" sz="2908" spc="17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Implement real-time fraud detection in production systems.</a:t>
            </a:r>
          </a:p>
          <a:p>
            <a:pPr algn="l" marL="1256098" indent="-418699" lvl="2">
              <a:lnSpc>
                <a:spcPts val="3927"/>
              </a:lnSpc>
              <a:buFont typeface="Arial"/>
              <a:buChar char="⚬"/>
            </a:pPr>
            <a:r>
              <a:rPr lang="en-US" sz="2908" spc="17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Improve the model by incorporating more diverse features (e.g., social network data, transaction history).</a:t>
            </a:r>
          </a:p>
          <a:p>
            <a:pPr algn="l">
              <a:lnSpc>
                <a:spcPts val="3927"/>
              </a:lnSpc>
            </a:pPr>
          </a:p>
          <a:p>
            <a:pPr algn="l" marL="0" indent="0" lvl="0">
              <a:lnSpc>
                <a:spcPts val="302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68290" y="3906071"/>
            <a:ext cx="4919710" cy="3873153"/>
          </a:xfrm>
          <a:custGeom>
            <a:avLst/>
            <a:gdLst/>
            <a:ahLst/>
            <a:cxnLst/>
            <a:rect r="r" b="b" t="t" l="l"/>
            <a:pathLst>
              <a:path h="3873153" w="4919710">
                <a:moveTo>
                  <a:pt x="0" y="0"/>
                </a:moveTo>
                <a:lnTo>
                  <a:pt x="4919710" y="0"/>
                </a:lnTo>
                <a:lnTo>
                  <a:pt x="4919710" y="3873153"/>
                </a:lnTo>
                <a:lnTo>
                  <a:pt x="0" y="387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0641" y="681133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Any Questions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07713" y="9482917"/>
            <a:ext cx="734711" cy="72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8"/>
              </a:lnSpc>
              <a:spcBef>
                <a:spcPct val="0"/>
              </a:spcBef>
            </a:pPr>
            <a:r>
              <a:rPr lang="en-US" sz="39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468" y="5225974"/>
            <a:ext cx="3080957" cy="4114800"/>
          </a:xfrm>
          <a:custGeom>
            <a:avLst/>
            <a:gdLst/>
            <a:ahLst/>
            <a:cxnLst/>
            <a:rect r="r" b="b" t="t" l="l"/>
            <a:pathLst>
              <a:path h="4114800" w="3080957">
                <a:moveTo>
                  <a:pt x="0" y="0"/>
                </a:moveTo>
                <a:lnTo>
                  <a:pt x="3080956" y="0"/>
                </a:lnTo>
                <a:lnTo>
                  <a:pt x="3080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7995" y="1370413"/>
            <a:ext cx="14924946" cy="102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3"/>
              </a:lnSpc>
            </a:pPr>
          </a:p>
          <a:p>
            <a:pPr algn="just" marL="647698" indent="-323849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Why Fraud Detection is Critical:</a:t>
            </a:r>
          </a:p>
          <a:p>
            <a:pPr algn="just" marL="1295397" indent="-431799" lvl="2">
              <a:lnSpc>
                <a:spcPts val="4049"/>
              </a:lnSpc>
              <a:buFont typeface="Arial"/>
              <a:buChar char="⚬"/>
            </a:pPr>
            <a:r>
              <a:rPr lang="en-US" sz="2999" spc="179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Fraudulent transactions are a major issue in financial systems, leading to billions in losses annually.</a:t>
            </a:r>
          </a:p>
          <a:p>
            <a:pPr algn="just" marL="1295397" indent="-431799" lvl="2">
              <a:lnSpc>
                <a:spcPts val="4049"/>
              </a:lnSpc>
              <a:buFont typeface="Arial"/>
              <a:buChar char="⚬"/>
            </a:pPr>
            <a:r>
              <a:rPr lang="en-US" sz="2999" spc="179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Machine learning models can identify patterns in large datasets, providing a more scalable and accurate solution.</a:t>
            </a:r>
          </a:p>
          <a:p>
            <a:pPr algn="just">
              <a:lnSpc>
                <a:spcPts val="4049"/>
              </a:lnSpc>
            </a:pPr>
          </a:p>
          <a:p>
            <a:pPr algn="just" marL="647698" indent="-323849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Key Motivational Points:</a:t>
            </a:r>
          </a:p>
          <a:p>
            <a:pPr algn="just" marL="1295397" indent="-431799" lvl="2">
              <a:lnSpc>
                <a:spcPts val="4049"/>
              </a:lnSpc>
              <a:buFont typeface="Arial"/>
              <a:buChar char="⚬"/>
            </a:pPr>
            <a:r>
              <a:rPr lang="en-US" sz="2999" spc="179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Security Enhancement</a:t>
            </a:r>
          </a:p>
          <a:p>
            <a:pPr algn="just" marL="1295397" indent="-431799" lvl="2">
              <a:lnSpc>
                <a:spcPts val="4049"/>
              </a:lnSpc>
              <a:buFont typeface="Arial"/>
              <a:buChar char="⚬"/>
            </a:pPr>
            <a:r>
              <a:rPr lang="en-US" sz="2999" spc="179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User-Centric Design</a:t>
            </a: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</a:p>
          <a:p>
            <a:pPr algn="l">
              <a:lnSpc>
                <a:spcPts val="4703"/>
              </a:lnSpc>
            </a:pPr>
          </a:p>
          <a:p>
            <a:pPr algn="l">
              <a:lnSpc>
                <a:spcPts val="4703"/>
              </a:lnSpc>
            </a:pPr>
          </a:p>
          <a:p>
            <a:pPr algn="l" marL="0" indent="0" lvl="0">
              <a:lnSpc>
                <a:spcPts val="470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-77387"/>
            <a:ext cx="1057323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50"/>
              </a:lnSpc>
              <a:spcBef>
                <a:spcPct val="0"/>
              </a:spcBef>
            </a:pPr>
            <a:r>
              <a:rPr lang="en-US" b="true" sz="9000" spc="54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Motivation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83505" y="8517197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7730171" y="9178849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7427" y="1636881"/>
            <a:ext cx="1099073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Definition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353" y="2247684"/>
            <a:ext cx="14076187" cy="741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7"/>
              </a:lnSpc>
            </a:pPr>
          </a:p>
          <a:p>
            <a:pPr algn="just">
              <a:lnSpc>
                <a:spcPts val="3927"/>
              </a:lnSpc>
            </a:pPr>
          </a:p>
          <a:p>
            <a:pPr algn="just" marL="628148" indent="-314074" lvl="1">
              <a:lnSpc>
                <a:spcPts val="3927"/>
              </a:lnSpc>
              <a:buFont typeface="Arial"/>
              <a:buChar char="•"/>
            </a:pPr>
            <a:r>
              <a:rPr lang="en-US" sz="2909" spc="17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Fraudulent transactions are mixed with legitimate transactions in large datasets, making it challenging to identify fraud without automation.</a:t>
            </a:r>
          </a:p>
          <a:p>
            <a:pPr algn="just">
              <a:lnSpc>
                <a:spcPts val="3927"/>
              </a:lnSpc>
            </a:pPr>
          </a:p>
          <a:p>
            <a:pPr algn="just">
              <a:lnSpc>
                <a:spcPts val="3927"/>
              </a:lnSpc>
            </a:pPr>
            <a:r>
              <a:rPr lang="en-US" b="true" sz="2909" spc="174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Objective:</a:t>
            </a:r>
          </a:p>
          <a:p>
            <a:pPr algn="just" marL="628148" indent="-314074" lvl="1">
              <a:lnSpc>
                <a:spcPts val="3927"/>
              </a:lnSpc>
              <a:buFont typeface="Arial"/>
              <a:buChar char="•"/>
            </a:pPr>
            <a:r>
              <a:rPr lang="en-US" sz="2909" spc="17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Build a machine learning model through a web interface that can classify transactions as fraudulent or non-fraudulent based on transaction characteristics and user behavior.</a:t>
            </a:r>
          </a:p>
          <a:p>
            <a:pPr algn="just">
              <a:lnSpc>
                <a:spcPts val="3927"/>
              </a:lnSpc>
            </a:pPr>
          </a:p>
          <a:p>
            <a:pPr algn="just">
              <a:lnSpc>
                <a:spcPts val="3927"/>
              </a:lnSpc>
            </a:pPr>
          </a:p>
          <a:p>
            <a:pPr algn="just">
              <a:lnSpc>
                <a:spcPts val="3927"/>
              </a:lnSpc>
            </a:pPr>
          </a:p>
          <a:p>
            <a:pPr algn="just">
              <a:lnSpc>
                <a:spcPts val="3927"/>
              </a:lnSpc>
            </a:pPr>
          </a:p>
          <a:p>
            <a:pPr algn="just" marL="0" indent="0" lvl="0">
              <a:lnSpc>
                <a:spcPts val="392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4807" y="-722285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4800362" y="-145965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749442" y="9236408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045378" y="8927502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4" y="0"/>
                </a:lnTo>
                <a:lnTo>
                  <a:pt x="4427844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804715" y="387426"/>
            <a:ext cx="2464337" cy="9512147"/>
          </a:xfrm>
          <a:custGeom>
            <a:avLst/>
            <a:gdLst/>
            <a:ahLst/>
            <a:cxnLst/>
            <a:rect r="r" b="b" t="t" l="l"/>
            <a:pathLst>
              <a:path h="9512147" w="2464337">
                <a:moveTo>
                  <a:pt x="0" y="0"/>
                </a:moveTo>
                <a:lnTo>
                  <a:pt x="2464337" y="0"/>
                </a:lnTo>
                <a:lnTo>
                  <a:pt x="2464337" y="9512148"/>
                </a:lnTo>
                <a:lnTo>
                  <a:pt x="0" y="95121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1299" t="0" r="-3129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23227" y="9096375"/>
            <a:ext cx="276427" cy="180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38162" y="7034697"/>
            <a:ext cx="2418531" cy="3252303"/>
          </a:xfrm>
          <a:custGeom>
            <a:avLst/>
            <a:gdLst/>
            <a:ahLst/>
            <a:cxnLst/>
            <a:rect r="r" b="b" t="t" l="l"/>
            <a:pathLst>
              <a:path h="3252303" w="2418531">
                <a:moveTo>
                  <a:pt x="0" y="0"/>
                </a:moveTo>
                <a:lnTo>
                  <a:pt x="2418530" y="0"/>
                </a:lnTo>
                <a:lnTo>
                  <a:pt x="2418530" y="3252303"/>
                </a:lnTo>
                <a:lnTo>
                  <a:pt x="0" y="3252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2799" y="-16790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-953448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50092" y="1248426"/>
            <a:ext cx="17085985" cy="580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1"/>
              </a:lnSpc>
            </a:pPr>
          </a:p>
          <a:p>
            <a:pPr algn="just" marL="543846" indent="-271923" lvl="1">
              <a:lnSpc>
                <a:spcPts val="3929"/>
              </a:lnSpc>
              <a:buAutoNum type="arabicPeriod" startAt="1"/>
            </a:pPr>
            <a:r>
              <a:rPr lang="en-US" b="true" sz="2518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Data Collection:</a:t>
            </a:r>
          </a:p>
          <a:p>
            <a:pPr algn="just" marL="479078" indent="-239539" lvl="1">
              <a:lnSpc>
                <a:spcPts val="3461"/>
              </a:lnSpc>
              <a:buFont typeface="Arial"/>
              <a:buChar char="•"/>
            </a:pPr>
            <a:r>
              <a:rPr lang="en-US" b="true" sz="2218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Source:</a:t>
            </a:r>
            <a:r>
              <a:rPr lang="en-US" b="true" sz="2218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 </a:t>
            </a:r>
            <a:r>
              <a:rPr lang="en-US" sz="2218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Kaggle</a:t>
            </a:r>
          </a:p>
          <a:p>
            <a:pPr algn="just" marL="1044513" indent="-348171" lvl="2">
              <a:lnSpc>
                <a:spcPts val="3773"/>
              </a:lnSpc>
              <a:buFont typeface="Arial"/>
              <a:buChar char="⚬"/>
            </a:pPr>
            <a:r>
              <a:rPr lang="en-US" sz="2418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Contains transaction data for 1,000 customers across 800 merchants, including both fraudulent and non-fraudulent transactions.</a:t>
            </a:r>
          </a:p>
          <a:p>
            <a:pPr algn="just">
              <a:lnSpc>
                <a:spcPts val="3822"/>
              </a:lnSpc>
            </a:pPr>
            <a:r>
              <a:rPr lang="en-US" sz="2450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    2.</a:t>
            </a:r>
            <a:r>
              <a:rPr lang="en-US" b="true" sz="2450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Data Preprocessing:</a:t>
            </a:r>
          </a:p>
          <a:p>
            <a:pPr algn="just" marL="522257" indent="-261128" lvl="1">
              <a:lnSpc>
                <a:spcPts val="3773"/>
              </a:lnSpc>
              <a:buFont typeface="Arial"/>
              <a:buChar char="•"/>
            </a:pPr>
            <a:r>
              <a:rPr lang="en-US" sz="2418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Load the data and performed Exploratory Data analysis.</a:t>
            </a:r>
          </a:p>
          <a:p>
            <a:pPr algn="just" marL="528956" indent="-264478" lvl="1">
              <a:lnSpc>
                <a:spcPts val="3822"/>
              </a:lnSpc>
              <a:buFont typeface="Arial"/>
              <a:buChar char="•"/>
            </a:pPr>
            <a:r>
              <a:rPr lang="en-US" b="true" sz="2450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Before Balancing (Initial Data):</a:t>
            </a:r>
            <a:r>
              <a:rPr lang="en-US" sz="2450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(Through EDA)</a:t>
            </a:r>
          </a:p>
          <a:p>
            <a:pPr algn="just">
              <a:lnSpc>
                <a:spcPts val="3461"/>
              </a:lnSpc>
            </a:pPr>
          </a:p>
          <a:p>
            <a:pPr algn="just">
              <a:lnSpc>
                <a:spcPts val="3461"/>
              </a:lnSpc>
            </a:pPr>
          </a:p>
          <a:p>
            <a:pPr algn="just">
              <a:lnSpc>
                <a:spcPts val="3461"/>
              </a:lnSpc>
            </a:pPr>
          </a:p>
          <a:p>
            <a:pPr algn="just">
              <a:lnSpc>
                <a:spcPts val="3461"/>
              </a:lnSpc>
            </a:pPr>
          </a:p>
          <a:p>
            <a:pPr algn="just">
              <a:lnSpc>
                <a:spcPts val="2541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9683" y="5168398"/>
            <a:ext cx="5156456" cy="1721964"/>
          </a:xfrm>
          <a:custGeom>
            <a:avLst/>
            <a:gdLst/>
            <a:ahLst/>
            <a:cxnLst/>
            <a:rect r="r" b="b" t="t" l="l"/>
            <a:pathLst>
              <a:path h="1721964" w="5156456">
                <a:moveTo>
                  <a:pt x="0" y="0"/>
                </a:moveTo>
                <a:lnTo>
                  <a:pt x="5156456" y="0"/>
                </a:lnTo>
                <a:lnTo>
                  <a:pt x="5156456" y="1721965"/>
                </a:lnTo>
                <a:lnTo>
                  <a:pt x="0" y="17219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84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51620">
            <a:off x="8582202" y="4317141"/>
            <a:ext cx="4016570" cy="2994171"/>
          </a:xfrm>
          <a:custGeom>
            <a:avLst/>
            <a:gdLst/>
            <a:ahLst/>
            <a:cxnLst/>
            <a:rect r="r" b="b" t="t" l="l"/>
            <a:pathLst>
              <a:path h="2994171" w="4016570">
                <a:moveTo>
                  <a:pt x="0" y="0"/>
                </a:moveTo>
                <a:lnTo>
                  <a:pt x="4016570" y="0"/>
                </a:lnTo>
                <a:lnTo>
                  <a:pt x="4016570" y="2994170"/>
                </a:lnTo>
                <a:lnTo>
                  <a:pt x="0" y="2994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0741" y="4415228"/>
            <a:ext cx="1681783" cy="2794504"/>
          </a:xfrm>
          <a:custGeom>
            <a:avLst/>
            <a:gdLst/>
            <a:ahLst/>
            <a:cxnLst/>
            <a:rect r="r" b="b" t="t" l="l"/>
            <a:pathLst>
              <a:path h="2794504" w="1681783">
                <a:moveTo>
                  <a:pt x="0" y="0"/>
                </a:moveTo>
                <a:lnTo>
                  <a:pt x="1681783" y="0"/>
                </a:lnTo>
                <a:lnTo>
                  <a:pt x="1681783" y="2794504"/>
                </a:lnTo>
                <a:lnTo>
                  <a:pt x="0" y="2794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8756" y="7238887"/>
            <a:ext cx="2422889" cy="3146609"/>
          </a:xfrm>
          <a:custGeom>
            <a:avLst/>
            <a:gdLst/>
            <a:ahLst/>
            <a:cxnLst/>
            <a:rect r="r" b="b" t="t" l="l"/>
            <a:pathLst>
              <a:path h="3146609" w="2422889">
                <a:moveTo>
                  <a:pt x="0" y="0"/>
                </a:moveTo>
                <a:lnTo>
                  <a:pt x="2422888" y="0"/>
                </a:lnTo>
                <a:lnTo>
                  <a:pt x="2422888" y="3146609"/>
                </a:lnTo>
                <a:lnTo>
                  <a:pt x="0" y="3146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7911" y="7238887"/>
            <a:ext cx="3660397" cy="3048113"/>
          </a:xfrm>
          <a:custGeom>
            <a:avLst/>
            <a:gdLst/>
            <a:ahLst/>
            <a:cxnLst/>
            <a:rect r="r" b="b" t="t" l="l"/>
            <a:pathLst>
              <a:path h="3048113" w="3660397">
                <a:moveTo>
                  <a:pt x="0" y="0"/>
                </a:moveTo>
                <a:lnTo>
                  <a:pt x="3660398" y="0"/>
                </a:lnTo>
                <a:lnTo>
                  <a:pt x="3660398" y="3048113"/>
                </a:lnTo>
                <a:lnTo>
                  <a:pt x="0" y="30481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22664" y="8039319"/>
            <a:ext cx="7809533" cy="1545745"/>
          </a:xfrm>
          <a:custGeom>
            <a:avLst/>
            <a:gdLst/>
            <a:ahLst/>
            <a:cxnLst/>
            <a:rect r="r" b="b" t="t" l="l"/>
            <a:pathLst>
              <a:path h="1545745" w="7809533">
                <a:moveTo>
                  <a:pt x="0" y="0"/>
                </a:moveTo>
                <a:lnTo>
                  <a:pt x="7809533" y="0"/>
                </a:lnTo>
                <a:lnTo>
                  <a:pt x="7809533" y="1545745"/>
                </a:lnTo>
                <a:lnTo>
                  <a:pt x="0" y="15457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972" r="0" b="-97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22375" y="616293"/>
            <a:ext cx="11220631" cy="99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6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 Proposed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3085" y="5665746"/>
            <a:ext cx="4132991" cy="36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8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Imbalance issue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35190" y="7377924"/>
            <a:ext cx="4473922" cy="94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6"/>
              </a:lnSpc>
              <a:spcBef>
                <a:spcPct val="0"/>
              </a:spcBef>
            </a:pPr>
            <a:r>
              <a:rPr lang="en-US" b="true" sz="2452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After Balancing (Resampling):</a:t>
            </a:r>
          </a:p>
          <a:p>
            <a:pPr algn="just">
              <a:lnSpc>
                <a:spcPts val="382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622148" y="8239700"/>
            <a:ext cx="4132991" cy="71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8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Resampling</a:t>
            </a:r>
          </a:p>
          <a:p>
            <a:pPr algn="l">
              <a:lnSpc>
                <a:spcPts val="2748"/>
              </a:lnSpc>
            </a:pPr>
            <a:r>
              <a:rPr lang="en-US" sz="283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(Undersampling)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372" y="1930840"/>
            <a:ext cx="19158066" cy="855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8806" indent="-284403" lvl="1">
              <a:lnSpc>
                <a:spcPts val="4109"/>
              </a:lnSpc>
              <a:buFont typeface="Arial"/>
              <a:buChar char="•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Through E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D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A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w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e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f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ou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nd that, the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re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 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are n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o missing values and duplicates in the dataset.</a:t>
            </a:r>
          </a:p>
          <a:p>
            <a:pPr algn="just" marL="576102" indent="-288051" lvl="1">
              <a:lnSpc>
                <a:spcPts val="4162"/>
              </a:lnSpc>
              <a:buFont typeface="Arial"/>
              <a:buChar char="•"/>
            </a:pPr>
            <a:r>
              <a:rPr lang="en-US" b="true" sz="2668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Removing Unnecessary Columns:</a:t>
            </a:r>
          </a:p>
          <a:p>
            <a:pPr algn="just" marL="1137612" indent="-379204" lvl="2">
              <a:lnSpc>
                <a:spcPts val="4109"/>
              </a:lnSpc>
              <a:buFont typeface="Arial"/>
              <a:buChar char="⚬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Removed columns that were redundant, too specific, or irrelevant to the task, such as 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personal identifiers(first, last, dob)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geographic labels (city and state replaced by coordinates like lat, long, merch_lat, merch_long)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redund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a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n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 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tim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e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stam</a:t>
            </a:r>
            <a:r>
              <a:rPr lang="en-US" sz="2634" u="none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p</a:t>
            </a: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s(unix_time)</a:t>
            </a:r>
          </a:p>
          <a:p>
            <a:pPr algn="just" marL="576102" indent="-288051" lvl="1">
              <a:lnSpc>
                <a:spcPts val="4162"/>
              </a:lnSpc>
              <a:buFont typeface="Arial"/>
              <a:buChar char="•"/>
            </a:pPr>
            <a:r>
              <a:rPr lang="en-US" b="true" sz="2668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Temporal Feature Extraction:</a:t>
            </a:r>
          </a:p>
          <a:p>
            <a:pPr algn="just" marL="1137612" indent="-568806" lvl="1">
              <a:lnSpc>
                <a:spcPts val="4109"/>
              </a:lnSpc>
              <a:buFont typeface="Arial"/>
              <a:buChar char="•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Converted the transaction timestamp into multiple features, such as: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Transaction day, month, year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Hour and minute of the transaction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Weekday (e.g., Monday, Tuesday)</a:t>
            </a:r>
          </a:p>
          <a:p>
            <a:pPr algn="just" marL="1706418" indent="-426605" lvl="3">
              <a:lnSpc>
                <a:spcPts val="4109"/>
              </a:lnSpc>
              <a:buFont typeface="Arial"/>
              <a:buChar char="￭"/>
            </a:pPr>
            <a:r>
              <a:rPr lang="en-US" sz="2634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Weekend flag (indicating whether the transaction occurred on a weekend)</a:t>
            </a:r>
          </a:p>
          <a:p>
            <a:pPr algn="just" marL="576102" indent="-288051" lvl="1">
              <a:lnSpc>
                <a:spcPts val="4162"/>
              </a:lnSpc>
              <a:buFont typeface="Arial"/>
              <a:buChar char="•"/>
            </a:pPr>
            <a:r>
              <a:rPr lang="en-US" b="true" sz="2668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Geographic Feature Engineering:</a:t>
            </a:r>
          </a:p>
          <a:p>
            <a:pPr algn="just" marL="1043557" indent="-347852" lvl="2">
              <a:lnSpc>
                <a:spcPts val="3770"/>
              </a:lnSpc>
              <a:buFont typeface="Arial"/>
              <a:buChar char="⚬"/>
            </a:pPr>
            <a:r>
              <a:rPr lang="en-US" sz="2416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Calculated the distance between the cardholder's location and the merchant's location using latitude and longitude.</a:t>
            </a:r>
          </a:p>
          <a:p>
            <a:pPr algn="just">
              <a:lnSpc>
                <a:spcPts val="4162"/>
              </a:lnSpc>
            </a:pPr>
          </a:p>
          <a:p>
            <a:pPr algn="just">
              <a:lnSpc>
                <a:spcPts val="3770"/>
              </a:lnSpc>
            </a:pPr>
          </a:p>
          <a:p>
            <a:pPr algn="just">
              <a:lnSpc>
                <a:spcPts val="276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70056" y="616293"/>
            <a:ext cx="11220631" cy="99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6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 Proposed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82535" y="-576078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6622812" y="4034220"/>
            <a:ext cx="2652790" cy="1661310"/>
          </a:xfrm>
          <a:custGeom>
            <a:avLst/>
            <a:gdLst/>
            <a:ahLst/>
            <a:cxnLst/>
            <a:rect r="r" b="b" t="t" l="l"/>
            <a:pathLst>
              <a:path h="1661310" w="2652790">
                <a:moveTo>
                  <a:pt x="0" y="0"/>
                </a:moveTo>
                <a:lnTo>
                  <a:pt x="2652790" y="0"/>
                </a:lnTo>
                <a:lnTo>
                  <a:pt x="2652790" y="1661310"/>
                </a:lnTo>
                <a:lnTo>
                  <a:pt x="0" y="166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15825186" y="3621263"/>
            <a:ext cx="3971614" cy="2487223"/>
          </a:xfrm>
          <a:custGeom>
            <a:avLst/>
            <a:gdLst/>
            <a:ahLst/>
            <a:cxnLst/>
            <a:rect r="r" b="b" t="t" l="l"/>
            <a:pathLst>
              <a:path h="2487223" w="3971614">
                <a:moveTo>
                  <a:pt x="0" y="0"/>
                </a:moveTo>
                <a:lnTo>
                  <a:pt x="3971614" y="0"/>
                </a:lnTo>
                <a:lnTo>
                  <a:pt x="3971614" y="2487224"/>
                </a:lnTo>
                <a:lnTo>
                  <a:pt x="0" y="2487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5293" y="1907661"/>
            <a:ext cx="17385701" cy="892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1327" indent="-275664" lvl="1">
              <a:lnSpc>
                <a:spcPts val="3983"/>
              </a:lnSpc>
              <a:buFont typeface="Arial"/>
              <a:buChar char="•"/>
            </a:pPr>
            <a:r>
              <a:rPr lang="en-US" b="true" sz="2553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 </a:t>
            </a:r>
            <a:r>
              <a:rPr lang="en-US" b="true" sz="2553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Encoding Categorical Variables:</a:t>
            </a:r>
          </a:p>
          <a:p>
            <a:pPr algn="just" marL="1102654" indent="-367551" lvl="2">
              <a:lnSpc>
                <a:spcPts val="3983"/>
              </a:lnSpc>
              <a:buFont typeface="Arial"/>
              <a:buChar char="⚬"/>
            </a:pPr>
            <a:r>
              <a:rPr lang="en-US" sz="2553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Transformed categorical variables (e.g., transaction category, credit card number) into numerical representations using encoding techniques.</a:t>
            </a:r>
          </a:p>
          <a:p>
            <a:pPr algn="just" marL="551327" indent="-275664" lvl="1">
              <a:lnSpc>
                <a:spcPts val="3983"/>
              </a:lnSpc>
              <a:buFont typeface="Arial"/>
              <a:buChar char="•"/>
            </a:pPr>
            <a:r>
              <a:rPr lang="en-US" b="true" sz="2553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Scaling Numerical Features:</a:t>
            </a:r>
          </a:p>
          <a:p>
            <a:pPr algn="just" marL="1102654" indent="-367551" lvl="2">
              <a:lnSpc>
                <a:spcPts val="3983"/>
              </a:lnSpc>
              <a:buFont typeface="Arial"/>
              <a:buChar char="⚬"/>
            </a:pPr>
            <a:r>
              <a:rPr lang="en-US" sz="2553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Applied scaling to numerical features like transaction amount, city population, and distance to standardize their ranges.</a:t>
            </a:r>
          </a:p>
          <a:p>
            <a:pPr algn="just" marL="551327" indent="-275664" lvl="1">
              <a:lnSpc>
                <a:spcPts val="3983"/>
              </a:lnSpc>
              <a:buFont typeface="Arial"/>
              <a:buChar char="•"/>
            </a:pPr>
            <a:r>
              <a:rPr lang="en-US" b="true" sz="2553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Train-Test Split:</a:t>
            </a:r>
          </a:p>
          <a:p>
            <a:pPr algn="just" marL="1089153" indent="-363051" lvl="2">
              <a:lnSpc>
                <a:spcPts val="3934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The dataset was split into:</a:t>
            </a:r>
          </a:p>
          <a:p>
            <a:pPr algn="just" marL="1089153" indent="-363051" lvl="2">
              <a:lnSpc>
                <a:spcPts val="3934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Training set: 80% of the data</a:t>
            </a:r>
          </a:p>
          <a:p>
            <a:pPr algn="just" marL="1089153" indent="-363051" lvl="2">
              <a:lnSpc>
                <a:spcPts val="3934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Testing set: 20% of the data</a:t>
            </a:r>
          </a:p>
          <a:p>
            <a:pPr algn="just" marL="1089153" indent="-363051" lvl="2">
              <a:lnSpc>
                <a:spcPts val="3934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Stratified sampling ensured that the fraud-to-non-fraud ratio was preserved in both subsets.</a:t>
            </a:r>
          </a:p>
          <a:p>
            <a:pPr algn="just">
              <a:lnSpc>
                <a:spcPts val="3934"/>
              </a:lnSpc>
            </a:pPr>
            <a:r>
              <a:rPr lang="en-US" sz="25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3</a:t>
            </a:r>
            <a:r>
              <a:rPr lang="en-US" b="true" sz="2522" u="sng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) Model Used (XGBoost):</a:t>
            </a:r>
          </a:p>
          <a:p>
            <a:pPr algn="just" marL="522987" indent="-261493" lvl="1">
              <a:lnSpc>
                <a:spcPts val="3778"/>
              </a:lnSpc>
              <a:buFont typeface="Arial"/>
              <a:buChar char="•"/>
            </a:pPr>
            <a:r>
              <a:rPr lang="en-US" sz="2422">
                <a:solidFill>
                  <a:srgbClr val="000000"/>
                </a:solidFill>
                <a:latin typeface="Roca One"/>
                <a:ea typeface="Roca One"/>
                <a:cs typeface="Roca One"/>
                <a:sym typeface="Roca One"/>
              </a:rPr>
              <a:t>A powerful, advanced model based on gradient boosting that combines multiple weak models (trees) to create a strong model.</a:t>
            </a:r>
          </a:p>
          <a:p>
            <a:pPr algn="just">
              <a:lnSpc>
                <a:spcPts val="3934"/>
              </a:lnSpc>
            </a:pPr>
          </a:p>
          <a:p>
            <a:pPr algn="just">
              <a:lnSpc>
                <a:spcPts val="3934"/>
              </a:lnSpc>
            </a:pPr>
          </a:p>
          <a:p>
            <a:pPr algn="just">
              <a:lnSpc>
                <a:spcPts val="3934"/>
              </a:lnSpc>
            </a:pPr>
          </a:p>
          <a:p>
            <a:pPr algn="just">
              <a:lnSpc>
                <a:spcPts val="393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3029" y="-321985"/>
            <a:ext cx="2846271" cy="2701370"/>
          </a:xfrm>
          <a:custGeom>
            <a:avLst/>
            <a:gdLst/>
            <a:ahLst/>
            <a:cxnLst/>
            <a:rect r="r" b="b" t="t" l="l"/>
            <a:pathLst>
              <a:path h="2701370" w="2846271">
                <a:moveTo>
                  <a:pt x="0" y="0"/>
                </a:moveTo>
                <a:lnTo>
                  <a:pt x="2846271" y="0"/>
                </a:lnTo>
                <a:lnTo>
                  <a:pt x="2846271" y="2701370"/>
                </a:lnTo>
                <a:lnTo>
                  <a:pt x="0" y="270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6104" y="171450"/>
            <a:ext cx="11220631" cy="99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6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 Proposed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3029" y="756155"/>
            <a:ext cx="2846271" cy="45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b="true" sz="245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Label encoding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4285" y="1028700"/>
            <a:ext cx="4286443" cy="4177334"/>
          </a:xfrm>
          <a:custGeom>
            <a:avLst/>
            <a:gdLst/>
            <a:ahLst/>
            <a:cxnLst/>
            <a:rect r="r" b="b" t="t" l="l"/>
            <a:pathLst>
              <a:path h="4177334" w="4286443">
                <a:moveTo>
                  <a:pt x="0" y="0"/>
                </a:moveTo>
                <a:lnTo>
                  <a:pt x="4286443" y="0"/>
                </a:lnTo>
                <a:lnTo>
                  <a:pt x="4286443" y="4177334"/>
                </a:lnTo>
                <a:lnTo>
                  <a:pt x="0" y="417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036" y="2541440"/>
            <a:ext cx="6966118" cy="6716860"/>
          </a:xfrm>
          <a:custGeom>
            <a:avLst/>
            <a:gdLst/>
            <a:ahLst/>
            <a:cxnLst/>
            <a:rect r="r" b="b" t="t" l="l"/>
            <a:pathLst>
              <a:path h="6716860" w="6966118">
                <a:moveTo>
                  <a:pt x="0" y="0"/>
                </a:moveTo>
                <a:lnTo>
                  <a:pt x="6966118" y="0"/>
                </a:lnTo>
                <a:lnTo>
                  <a:pt x="6966118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5253" y="2841105"/>
            <a:ext cx="6008289" cy="6117531"/>
          </a:xfrm>
          <a:custGeom>
            <a:avLst/>
            <a:gdLst/>
            <a:ahLst/>
            <a:cxnLst/>
            <a:rect r="r" b="b" t="t" l="l"/>
            <a:pathLst>
              <a:path h="6117531" w="6008289">
                <a:moveTo>
                  <a:pt x="0" y="0"/>
                </a:moveTo>
                <a:lnTo>
                  <a:pt x="6008290" y="0"/>
                </a:lnTo>
                <a:lnTo>
                  <a:pt x="6008290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-17145"/>
            <a:ext cx="1678229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Experimental Results(Model Performance)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4285" y="344805"/>
            <a:ext cx="4286443" cy="4177334"/>
          </a:xfrm>
          <a:custGeom>
            <a:avLst/>
            <a:gdLst/>
            <a:ahLst/>
            <a:cxnLst/>
            <a:rect r="r" b="b" t="t" l="l"/>
            <a:pathLst>
              <a:path h="4177334" w="4286443">
                <a:moveTo>
                  <a:pt x="0" y="0"/>
                </a:moveTo>
                <a:lnTo>
                  <a:pt x="4286443" y="0"/>
                </a:lnTo>
                <a:lnTo>
                  <a:pt x="4286443" y="4177334"/>
                </a:lnTo>
                <a:lnTo>
                  <a:pt x="0" y="417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0169" y="1866237"/>
            <a:ext cx="5163302" cy="4260254"/>
          </a:xfrm>
          <a:custGeom>
            <a:avLst/>
            <a:gdLst/>
            <a:ahLst/>
            <a:cxnLst/>
            <a:rect r="r" b="b" t="t" l="l"/>
            <a:pathLst>
              <a:path h="4260254" w="5163302">
                <a:moveTo>
                  <a:pt x="0" y="0"/>
                </a:moveTo>
                <a:lnTo>
                  <a:pt x="5163302" y="0"/>
                </a:lnTo>
                <a:lnTo>
                  <a:pt x="5163302" y="4260254"/>
                </a:lnTo>
                <a:lnTo>
                  <a:pt x="0" y="426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169" y="5839330"/>
            <a:ext cx="5163302" cy="3736951"/>
          </a:xfrm>
          <a:custGeom>
            <a:avLst/>
            <a:gdLst/>
            <a:ahLst/>
            <a:cxnLst/>
            <a:rect r="r" b="b" t="t" l="l"/>
            <a:pathLst>
              <a:path h="3736951" w="5163302">
                <a:moveTo>
                  <a:pt x="0" y="0"/>
                </a:moveTo>
                <a:lnTo>
                  <a:pt x="5163302" y="0"/>
                </a:lnTo>
                <a:lnTo>
                  <a:pt x="5163302" y="3736951"/>
                </a:lnTo>
                <a:lnTo>
                  <a:pt x="0" y="3736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94750" y="1866237"/>
            <a:ext cx="5234334" cy="4260254"/>
          </a:xfrm>
          <a:custGeom>
            <a:avLst/>
            <a:gdLst/>
            <a:ahLst/>
            <a:cxnLst/>
            <a:rect r="r" b="b" t="t" l="l"/>
            <a:pathLst>
              <a:path h="4260254" w="5234334">
                <a:moveTo>
                  <a:pt x="0" y="0"/>
                </a:moveTo>
                <a:lnTo>
                  <a:pt x="5234335" y="0"/>
                </a:lnTo>
                <a:lnTo>
                  <a:pt x="5234335" y="4260254"/>
                </a:lnTo>
                <a:lnTo>
                  <a:pt x="0" y="4260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0" t="0" r="-97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4750" y="6126491"/>
            <a:ext cx="5234334" cy="3825161"/>
          </a:xfrm>
          <a:custGeom>
            <a:avLst/>
            <a:gdLst/>
            <a:ahLst/>
            <a:cxnLst/>
            <a:rect r="r" b="b" t="t" l="l"/>
            <a:pathLst>
              <a:path h="3825161" w="5234334">
                <a:moveTo>
                  <a:pt x="0" y="0"/>
                </a:moveTo>
                <a:lnTo>
                  <a:pt x="5234335" y="0"/>
                </a:lnTo>
                <a:lnTo>
                  <a:pt x="5234335" y="3825161"/>
                </a:lnTo>
                <a:lnTo>
                  <a:pt x="0" y="38251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42" r="0" b="-174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35305"/>
            <a:ext cx="1426760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Experimental Results (UI)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977" y="113216"/>
            <a:ext cx="14611761" cy="200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3"/>
              </a:lnSpc>
            </a:pPr>
            <a:r>
              <a:rPr lang="en-US" sz="79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Comparision of Different Methods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099473" y="260095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7672780" y="9414356"/>
            <a:ext cx="276427" cy="8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475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02244" y="1028700"/>
            <a:ext cx="7225999" cy="4309677"/>
          </a:xfrm>
          <a:custGeom>
            <a:avLst/>
            <a:gdLst/>
            <a:ahLst/>
            <a:cxnLst/>
            <a:rect r="r" b="b" t="t" l="l"/>
            <a:pathLst>
              <a:path h="4309677" w="7225999">
                <a:moveTo>
                  <a:pt x="0" y="0"/>
                </a:moveTo>
                <a:lnTo>
                  <a:pt x="7225999" y="0"/>
                </a:lnTo>
                <a:lnTo>
                  <a:pt x="7225999" y="4309677"/>
                </a:lnTo>
                <a:lnTo>
                  <a:pt x="0" y="4309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6902" y="3005742"/>
            <a:ext cx="8410649" cy="5023811"/>
          </a:xfrm>
          <a:custGeom>
            <a:avLst/>
            <a:gdLst/>
            <a:ahLst/>
            <a:cxnLst/>
            <a:rect r="r" b="b" t="t" l="l"/>
            <a:pathLst>
              <a:path h="5023811" w="8410649">
                <a:moveTo>
                  <a:pt x="0" y="0"/>
                </a:moveTo>
                <a:lnTo>
                  <a:pt x="8410650" y="0"/>
                </a:lnTo>
                <a:lnTo>
                  <a:pt x="8410650" y="5023811"/>
                </a:lnTo>
                <a:lnTo>
                  <a:pt x="0" y="5023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63551" y="5568976"/>
            <a:ext cx="7264691" cy="4300826"/>
          </a:xfrm>
          <a:custGeom>
            <a:avLst/>
            <a:gdLst/>
            <a:ahLst/>
            <a:cxnLst/>
            <a:rect r="r" b="b" t="t" l="l"/>
            <a:pathLst>
              <a:path h="4300826" w="7264691">
                <a:moveTo>
                  <a:pt x="0" y="0"/>
                </a:moveTo>
                <a:lnTo>
                  <a:pt x="7264692" y="0"/>
                </a:lnTo>
                <a:lnTo>
                  <a:pt x="7264692" y="4300826"/>
                </a:lnTo>
                <a:lnTo>
                  <a:pt x="0" y="4300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DAGVXmCuqU0</dc:identifier>
  <dcterms:modified xsi:type="dcterms:W3CDTF">2011-08-01T06:04:30Z</dcterms:modified>
  <cp:revision>1</cp:revision>
  <dc:title>Catch Me if You Can: Effective Honeypot Placement in Dynamic AD Attack Graphs</dc:title>
</cp:coreProperties>
</file>